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Override2.xml" ContentType="application/vnd.openxmlformats-officedocument.themeOverr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7" r:id="rId2"/>
    <p:sldId id="294" r:id="rId3"/>
    <p:sldId id="295" r:id="rId4"/>
    <p:sldId id="297" r:id="rId5"/>
    <p:sldId id="298" r:id="rId6"/>
    <p:sldId id="300" r:id="rId7"/>
    <p:sldId id="299" r:id="rId8"/>
    <p:sldId id="301" r:id="rId9"/>
    <p:sldId id="262" r:id="rId10"/>
    <p:sldId id="289" r:id="rId11"/>
    <p:sldId id="29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E5D8A-D668-4CE9-9C49-74887DB52860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067B8D-0193-471E-8E01-95802D37B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935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ED666-4372-485F-9851-ED435EF4ACCF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60CB900-D957-4D92-9996-CF6091B1764E}" type="slidenum">
              <a:rPr lang="en-US"/>
              <a:pPr/>
              <a:t>10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4523" y="4347148"/>
            <a:ext cx="5068956" cy="41222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Make them short,</a:t>
            </a:r>
            <a:r>
              <a:rPr lang="en-US" baseline="0" dirty="0" smtClean="0"/>
              <a:t> broad and sound-bites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ED666-4372-485F-9851-ED435EF4ACCF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68F6FCF-18FD-4ADD-A17A-84AC6620D32B}" type="slidenum">
              <a:rPr lang="en-GB"/>
              <a:pPr/>
              <a:t>3</a:t>
            </a:fld>
            <a:endParaRPr lang="en-GB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698500"/>
            <a:ext cx="4573588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GB" sz="1600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68F6FCF-18FD-4ADD-A17A-84AC6620D32B}" type="slidenum">
              <a:rPr lang="en-GB"/>
              <a:pPr/>
              <a:t>4</a:t>
            </a:fld>
            <a:endParaRPr lang="en-GB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698500"/>
            <a:ext cx="4573588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GB" sz="1600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68F6FCF-18FD-4ADD-A17A-84AC6620D32B}" type="slidenum">
              <a:rPr lang="en-GB"/>
              <a:pPr/>
              <a:t>5</a:t>
            </a:fld>
            <a:endParaRPr lang="en-GB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698500"/>
            <a:ext cx="4573588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GB" sz="1600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68F6FCF-18FD-4ADD-A17A-84AC6620D32B}" type="slidenum">
              <a:rPr lang="en-GB"/>
              <a:pPr/>
              <a:t>6</a:t>
            </a:fld>
            <a:endParaRPr lang="en-GB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698500"/>
            <a:ext cx="4573588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GB" sz="1600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68F6FCF-18FD-4ADD-A17A-84AC6620D32B}" type="slidenum">
              <a:rPr lang="en-GB"/>
              <a:pPr/>
              <a:t>7</a:t>
            </a:fld>
            <a:endParaRPr lang="en-GB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698500"/>
            <a:ext cx="4573588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GB" sz="1600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68F6FCF-18FD-4ADD-A17A-84AC6620D32B}" type="slidenum">
              <a:rPr lang="en-GB"/>
              <a:pPr/>
              <a:t>8</a:t>
            </a:fld>
            <a:endParaRPr lang="en-GB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698500"/>
            <a:ext cx="4573588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GB" sz="1600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ED666-4372-485F-9851-ED435EF4ACCF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1.png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Thought Leader Zone GmbH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3B13-1C98-4C07-A8EC-D5306E77C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088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Thought Leader Zone GmbH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3B13-1C98-4C07-A8EC-D5306E77C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276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Thought Leader Zone GmbH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3B13-1C98-4C07-A8EC-D5306E77C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556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755650" y="1628775"/>
            <a:ext cx="6048375" cy="1181862"/>
          </a:xfrm>
        </p:spPr>
        <p:txBody>
          <a:bodyPr>
            <a:noAutofit/>
          </a:bodyPr>
          <a:lstStyle>
            <a:lvl1pPr algn="l">
              <a:lnSpc>
                <a:spcPct val="80000"/>
              </a:lnSpc>
              <a:defRPr sz="4800">
                <a:solidFill>
                  <a:srgbClr val="FFFFFF"/>
                </a:solidFill>
                <a:latin typeface="SwissReSans Light" pitchFamily="34" charset="0"/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755650" y="2883662"/>
            <a:ext cx="6048375" cy="86360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1200"/>
              </a:spcBef>
              <a:buNone/>
              <a:defRPr>
                <a:solidFill>
                  <a:srgbClr val="FFFFFF"/>
                </a:solidFill>
                <a:latin typeface="SwissReSan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sp>
        <p:nvSpPr>
          <p:cNvPr id="9" name="Classification"/>
          <p:cNvSpPr txBox="1">
            <a:spLocks noChangeArrowheads="1"/>
          </p:cNvSpPr>
          <p:nvPr userDrawn="1">
            <p:custDataLst>
              <p:tags r:id="rId2"/>
            </p:custDataLst>
          </p:nvPr>
        </p:nvSpPr>
        <p:spPr bwMode="black">
          <a:xfrm>
            <a:off x="755650" y="260350"/>
            <a:ext cx="5832475" cy="139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t"/>
          <a:lstStyle/>
          <a:p>
            <a:pPr>
              <a:buClrTx/>
              <a:buSzTx/>
              <a:buFontTx/>
              <a:buNone/>
            </a:pPr>
            <a:endParaRPr lang="en-GB" sz="900" b="0" dirty="0">
              <a:latin typeface="SwissReSans" pitchFamily="34" charset="0"/>
            </a:endParaRPr>
          </a:p>
        </p:txBody>
      </p:sp>
      <p:pic>
        <p:nvPicPr>
          <p:cNvPr id="10" name="Picture 9" descr="Logo_White.png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5" cstate="print"/>
          <a:stretch>
            <a:fillRect/>
          </a:stretch>
        </p:blipFill>
        <p:spPr bwMode="gray">
          <a:xfrm>
            <a:off x="6804025" y="260350"/>
            <a:ext cx="1157287" cy="6715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efault_Section_Xwwww.png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 bwMode="hidden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755651" y="1628800"/>
            <a:ext cx="6048375" cy="1181862"/>
          </a:xfr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GB" sz="4800" kern="1200" dirty="0">
                <a:solidFill>
                  <a:srgbClr val="FFFFFF"/>
                </a:solidFill>
                <a:latin typeface="SwissReSans Light" pitchFamily="34" charset="0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1" name="Classification"/>
          <p:cNvSpPr txBox="1">
            <a:spLocks noChangeArrowheads="1"/>
          </p:cNvSpPr>
          <p:nvPr userDrawn="1">
            <p:custDataLst>
              <p:tags r:id="rId3"/>
            </p:custDataLst>
          </p:nvPr>
        </p:nvSpPr>
        <p:spPr bwMode="black">
          <a:xfrm>
            <a:off x="755650" y="260350"/>
            <a:ext cx="5832475" cy="139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t"/>
          <a:lstStyle/>
          <a:p>
            <a:pPr>
              <a:buClrTx/>
              <a:buSzTx/>
              <a:buFontTx/>
              <a:buNone/>
            </a:pPr>
            <a:endParaRPr lang="en-GB" sz="900" b="0" dirty="0">
              <a:solidFill>
                <a:srgbClr val="FFFFFF"/>
              </a:solidFill>
              <a:latin typeface="SwissReSans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 bwMode="black"/>
        <p:txBody>
          <a:bodyPr/>
          <a:lstStyle/>
          <a:p>
            <a:fld id="{8E9F59B9-8094-4618-B073-21DD649DF75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55651" y="2883687"/>
            <a:ext cx="6048375" cy="863600"/>
          </a:xfrm>
        </p:spPr>
        <p:txBody>
          <a:bodyPr/>
          <a:lstStyle>
            <a:lvl1pPr>
              <a:defRPr sz="1800">
                <a:solidFill>
                  <a:srgbClr val="FFFFFF"/>
                </a:solidFill>
              </a:defRPr>
            </a:lvl1pPr>
            <a:lvl2pPr>
              <a:defRPr sz="16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600">
                <a:solidFill>
                  <a:srgbClr val="FFFFFF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Thought Leader Zone GmbH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3B13-1C98-4C07-A8EC-D5306E77C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2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Thought Leader Zone GmbH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3B13-1C98-4C07-A8EC-D5306E77C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19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Thought Leader Zone GmbH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3B13-1C98-4C07-A8EC-D5306E77C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795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Thought Leader Zone GmbH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3B13-1C98-4C07-A8EC-D5306E77C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680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Thought Leader Zone GmbH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3B13-1C98-4C07-A8EC-D5306E77C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017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Thought Leader Zone GmbH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3B13-1C98-4C07-A8EC-D5306E77C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453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Thought Leader Zone GmbH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3B13-1C98-4C07-A8EC-D5306E77C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934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Thought Leader Zone GmbH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3B13-1C98-4C07-A8EC-D5306E77C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02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Thought Leader Zone GmbH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63B13-1C98-4C07-A8EC-D5306E77C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948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600200"/>
            <a:ext cx="9144000" cy="30480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09600" y="1600200"/>
            <a:ext cx="8388350" cy="1253845"/>
          </a:xfrm>
        </p:spPr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  <a:latin typeface="+mj-lt"/>
              </a:rPr>
              <a:t>Company X </a:t>
            </a:r>
            <a:br>
              <a:rPr lang="en-GB" b="1" dirty="0" smtClean="0">
                <a:solidFill>
                  <a:schemeClr val="bg1"/>
                </a:solidFill>
                <a:latin typeface="+mj-lt"/>
              </a:rPr>
            </a:br>
            <a:r>
              <a:rPr lang="en-GB" b="1" dirty="0" smtClean="0">
                <a:solidFill>
                  <a:schemeClr val="bg1"/>
                </a:solidFill>
                <a:latin typeface="+mj-lt"/>
              </a:rPr>
              <a:t>Communications </a:t>
            </a:r>
            <a:r>
              <a:rPr lang="en-GB" b="1" dirty="0" smtClean="0">
                <a:solidFill>
                  <a:schemeClr val="bg1"/>
                </a:solidFill>
                <a:latin typeface="+mj-lt"/>
              </a:rPr>
              <a:t>Plan</a:t>
            </a:r>
            <a:endParaRPr lang="en-GB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b="1" dirty="0" smtClean="0">
                <a:solidFill>
                  <a:schemeClr val="bg1"/>
                </a:solidFill>
                <a:latin typeface="+mj-lt"/>
              </a:rPr>
              <a:t>Constance S. Ward</a:t>
            </a:r>
            <a:br>
              <a:rPr lang="en-GB" b="1" dirty="0" smtClean="0">
                <a:solidFill>
                  <a:schemeClr val="bg1"/>
                </a:solidFill>
                <a:latin typeface="+mj-lt"/>
              </a:rPr>
            </a:br>
            <a:r>
              <a:rPr lang="en-GB" b="1" dirty="0" smtClean="0">
                <a:solidFill>
                  <a:schemeClr val="bg1"/>
                </a:solidFill>
                <a:latin typeface="+mj-lt"/>
              </a:rPr>
              <a:t>Thought Leader Zone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45256" y="375320"/>
            <a:ext cx="8331200" cy="5334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solidFill>
                  <a:srgbClr val="0070C0"/>
                </a:solidFill>
              </a:rPr>
              <a:t>Sample Message Triangle 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for </a:t>
            </a:r>
            <a:r>
              <a:rPr lang="en-US" b="1" dirty="0" smtClean="0">
                <a:solidFill>
                  <a:srgbClr val="0070C0"/>
                </a:solidFill>
              </a:rPr>
              <a:t>Company X</a:t>
            </a:r>
            <a:endParaRPr lang="en-US" b="1" dirty="0" smtClean="0">
              <a:solidFill>
                <a:srgbClr val="0070C0"/>
              </a:solidFill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267744" y="4721771"/>
            <a:ext cx="48444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XX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3224213" y="2230983"/>
            <a:ext cx="2708275" cy="2341563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anchor="ctr">
            <a:spAutoFit/>
            <a:flatTx/>
          </a:bodyPr>
          <a:lstStyle/>
          <a:p>
            <a:endParaRPr lang="en-US"/>
          </a:p>
        </p:txBody>
      </p:sp>
      <p:sp>
        <p:nvSpPr>
          <p:cNvPr id="729095" name="Text Box 7"/>
          <p:cNvSpPr txBox="1">
            <a:spLocks noChangeArrowheads="1"/>
          </p:cNvSpPr>
          <p:nvPr/>
        </p:nvSpPr>
        <p:spPr bwMode="auto">
          <a:xfrm>
            <a:off x="3635896" y="3084056"/>
            <a:ext cx="201622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200" b="1" dirty="0" smtClean="0">
                <a:solidFill>
                  <a:schemeClr val="bg1"/>
                </a:solidFill>
              </a:rPr>
              <a:t>Same &amp;</a:t>
            </a:r>
            <a:br>
              <a:rPr lang="en-US" sz="2200" b="1" dirty="0" smtClean="0">
                <a:solidFill>
                  <a:schemeClr val="bg1"/>
                </a:solidFill>
              </a:rPr>
            </a:br>
            <a:r>
              <a:rPr lang="en-US" sz="2200" b="1" dirty="0" smtClean="0">
                <a:solidFill>
                  <a:schemeClr val="bg1"/>
                </a:solidFill>
              </a:rPr>
              <a:t>Different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-108520" y="2204864"/>
            <a:ext cx="48444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XX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768076" y="2204864"/>
            <a:ext cx="48444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XX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3B13-1C98-4C07-A8EC-D5306E77C83E}" type="slidenum">
              <a:rPr lang="en-US" smtClean="0"/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Thought Leader Zone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Sample Communications Plan</a:t>
            </a:r>
            <a:r>
              <a:rPr lang="en-US" b="1" dirty="0">
                <a:solidFill>
                  <a:srgbClr val="0070C0"/>
                </a:solidFill>
              </a:rPr>
              <a:t/>
            </a:r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for </a:t>
            </a:r>
            <a:r>
              <a:rPr lang="en-US" b="1" dirty="0" smtClean="0">
                <a:solidFill>
                  <a:srgbClr val="0070C0"/>
                </a:solidFill>
              </a:rPr>
              <a:t>Company X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Thought Leader Zone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3B13-1C98-4C07-A8EC-D5306E77C83E}" type="slidenum">
              <a:rPr lang="en-US" smtClean="0"/>
              <a:t>11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91" y="1676400"/>
            <a:ext cx="8131969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429491" y="1524000"/>
            <a:ext cx="8257309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9491" y="1905000"/>
            <a:ext cx="1551709" cy="449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790700"/>
            <a:ext cx="1676400" cy="4610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76400" y="5943600"/>
            <a:ext cx="53340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01982" y="2286000"/>
            <a:ext cx="415636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941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55651" y="2438400"/>
            <a:ext cx="8388349" cy="1278632"/>
          </a:xfrm>
        </p:spPr>
        <p:txBody>
          <a:bodyPr/>
          <a:lstStyle/>
          <a:p>
            <a:r>
              <a:rPr lang="en-GB" b="1" dirty="0" smtClean="0">
                <a:latin typeface="+mj-lt"/>
              </a:rPr>
              <a:t>Campaign Ideas</a:t>
            </a:r>
            <a:endParaRPr lang="en-GB" b="1" dirty="0">
              <a:latin typeface="+mj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9F59B9-8094-4618-B073-21DD649DF751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675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solidFill>
                  <a:srgbClr val="0070C0"/>
                </a:solidFill>
              </a:rPr>
              <a:t>Campaign Theme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219200"/>
            <a:ext cx="84582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sz="4000" dirty="0" smtClean="0"/>
              <a:t>When the </a:t>
            </a:r>
            <a:r>
              <a:rPr lang="en-US" sz="4000" dirty="0" smtClean="0"/>
              <a:t>brand </a:t>
            </a:r>
            <a:r>
              <a:rPr lang="en-US" sz="4000" dirty="0" smtClean="0"/>
              <a:t>splits into </a:t>
            </a:r>
            <a:r>
              <a:rPr lang="en-US" sz="4000" dirty="0" smtClean="0"/>
              <a:t>two segments, </a:t>
            </a:r>
            <a:r>
              <a:rPr lang="en-US" sz="4000" dirty="0" smtClean="0"/>
              <a:t>it’s necessary to build </a:t>
            </a:r>
            <a:r>
              <a:rPr lang="en-US" sz="4000" dirty="0" smtClean="0"/>
              <a:t>that awareness with a theme that would work internally and externally and in the wide range of languages used at </a:t>
            </a:r>
            <a:r>
              <a:rPr lang="en-US" sz="4000" dirty="0" smtClean="0"/>
              <a:t>Company X</a:t>
            </a:r>
          </a:p>
          <a:p>
            <a:r>
              <a:rPr lang="en-US" sz="4000" dirty="0" smtClean="0"/>
              <a:t>One potential</a:t>
            </a:r>
            <a:r>
              <a:rPr lang="en-US" sz="4000" dirty="0" smtClean="0"/>
              <a:t> </a:t>
            </a:r>
            <a:r>
              <a:rPr lang="en-US" sz="4000" dirty="0" smtClean="0"/>
              <a:t>theme </a:t>
            </a:r>
            <a:r>
              <a:rPr lang="en-US" sz="4000" dirty="0" smtClean="0"/>
              <a:t>is “Same </a:t>
            </a:r>
            <a:r>
              <a:rPr lang="en-US" sz="4000" dirty="0" smtClean="0">
                <a:solidFill>
                  <a:srgbClr val="0070C0"/>
                </a:solidFill>
              </a:rPr>
              <a:t>&amp;</a:t>
            </a:r>
            <a:r>
              <a:rPr lang="en-US" sz="4000" dirty="0" smtClean="0"/>
              <a:t> Different”</a:t>
            </a:r>
            <a:endParaRPr lang="en-US" sz="3600" dirty="0" smtClean="0"/>
          </a:p>
          <a:p>
            <a:pPr lvl="1">
              <a:buFont typeface="Wingdings" pitchFamily="2" charset="2"/>
              <a:buChar char="§"/>
            </a:pPr>
            <a:r>
              <a:rPr lang="en-US" sz="3600" dirty="0" smtClean="0"/>
              <a:t>Same – as a commodity brand with an emphasis on being LIKE other competitors in the field</a:t>
            </a:r>
          </a:p>
          <a:p>
            <a:pPr lvl="1">
              <a:buFont typeface="Wingdings" pitchFamily="2" charset="2"/>
              <a:buChar char="§"/>
            </a:pPr>
            <a:r>
              <a:rPr lang="en-US" sz="3600" dirty="0" smtClean="0"/>
              <a:t>Different – as a solutions brand with a focus on delivering value-added products/services that are UNLIKE other competitors in the field </a:t>
            </a:r>
            <a:endParaRPr lang="en-US" sz="3600" dirty="0"/>
          </a:p>
          <a:p>
            <a:endParaRPr lang="en-US" sz="4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3B13-1C98-4C07-A8EC-D5306E77C83E}" type="slidenum">
              <a:rPr lang="en-US" smtClean="0"/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Thought Leader Zone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92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solidFill>
                  <a:srgbClr val="0070C0"/>
                </a:solidFill>
              </a:rPr>
              <a:t>Campaign Theme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219201"/>
            <a:ext cx="8458200" cy="4190999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 smtClean="0"/>
              <a:t>“Same </a:t>
            </a:r>
            <a:r>
              <a:rPr lang="en-US" sz="4000" dirty="0" smtClean="0">
                <a:solidFill>
                  <a:srgbClr val="0070C0"/>
                </a:solidFill>
              </a:rPr>
              <a:t>&amp;</a:t>
            </a:r>
            <a:r>
              <a:rPr lang="en-US" sz="4000" dirty="0" smtClean="0"/>
              <a:t> Different” </a:t>
            </a:r>
            <a:r>
              <a:rPr lang="en-US" sz="4000" dirty="0" smtClean="0"/>
              <a:t>can be </a:t>
            </a:r>
            <a:r>
              <a:rPr lang="en-US" sz="4000" dirty="0" smtClean="0"/>
              <a:t>the mantra for the internal and external campaigns, too</a:t>
            </a:r>
          </a:p>
          <a:p>
            <a:r>
              <a:rPr lang="en-US" sz="4000" dirty="0" smtClean="0"/>
              <a:t>Potential campaign imagery is pictured below, where the XXX and the YYY could be</a:t>
            </a:r>
          </a:p>
          <a:p>
            <a:pPr lvl="1">
              <a:buFont typeface="Wingdings" pitchFamily="2" charset="2"/>
              <a:buChar char="§"/>
            </a:pPr>
            <a:r>
              <a:rPr lang="en-US" sz="3600" dirty="0"/>
              <a:t>words that are </a:t>
            </a:r>
            <a:r>
              <a:rPr lang="en-US" sz="3600" dirty="0" smtClean="0"/>
              <a:t>Same (XXX) </a:t>
            </a:r>
            <a:r>
              <a:rPr lang="en-US" sz="3600" dirty="0" smtClean="0">
                <a:solidFill>
                  <a:srgbClr val="0070C0"/>
                </a:solidFill>
              </a:rPr>
              <a:t>&amp;</a:t>
            </a:r>
            <a:r>
              <a:rPr lang="en-US" sz="3600" dirty="0" smtClean="0"/>
              <a:t> Different (YYY), like </a:t>
            </a:r>
            <a:r>
              <a:rPr lang="en-US" sz="3600" dirty="0" smtClean="0"/>
              <a:t>the word “solutions”</a:t>
            </a:r>
            <a:endParaRPr lang="en-US" sz="3600" dirty="0" smtClean="0"/>
          </a:p>
          <a:p>
            <a:pPr lvl="1">
              <a:buFont typeface="Wingdings" pitchFamily="2" charset="2"/>
              <a:buChar char="§"/>
            </a:pPr>
            <a:r>
              <a:rPr lang="en-US" sz="3600" dirty="0" smtClean="0"/>
              <a:t>pictures that convey the message that change leaves some things the Same </a:t>
            </a:r>
            <a:r>
              <a:rPr lang="en-US" sz="3600" dirty="0" smtClean="0">
                <a:solidFill>
                  <a:srgbClr val="0070C0"/>
                </a:solidFill>
              </a:rPr>
              <a:t>&amp;</a:t>
            </a:r>
            <a:r>
              <a:rPr lang="en-US" sz="3600" dirty="0" smtClean="0"/>
              <a:t> some Different, like a photo of a remaining product </a:t>
            </a:r>
            <a:r>
              <a:rPr lang="en-US" sz="3600" dirty="0" smtClean="0">
                <a:solidFill>
                  <a:srgbClr val="0070C0"/>
                </a:solidFill>
              </a:rPr>
              <a:t>&amp;</a:t>
            </a:r>
            <a:r>
              <a:rPr lang="en-US" sz="3600" dirty="0" smtClean="0"/>
              <a:t> additional products or like a photo of the CEO in winter </a:t>
            </a:r>
            <a:r>
              <a:rPr lang="en-US" sz="3600" dirty="0" smtClean="0">
                <a:solidFill>
                  <a:srgbClr val="0070C0"/>
                </a:solidFill>
              </a:rPr>
              <a:t>&amp;</a:t>
            </a:r>
            <a:r>
              <a:rPr lang="en-US" sz="3600" dirty="0" smtClean="0"/>
              <a:t> in summer or as a child </a:t>
            </a:r>
            <a:r>
              <a:rPr lang="en-US" sz="3600" dirty="0" smtClean="0">
                <a:solidFill>
                  <a:srgbClr val="0070C0"/>
                </a:solidFill>
              </a:rPr>
              <a:t>&amp;</a:t>
            </a:r>
            <a:r>
              <a:rPr lang="en-US" sz="3600" dirty="0" smtClean="0"/>
              <a:t> as an adult</a:t>
            </a:r>
            <a:endParaRPr lang="en-US" dirty="0"/>
          </a:p>
          <a:p>
            <a:endParaRPr lang="en-US" sz="4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3B13-1C98-4C07-A8EC-D5306E77C83E}" type="slidenum">
              <a:rPr lang="en-US" smtClean="0"/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Thought Leader Zone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06782" y="5196190"/>
            <a:ext cx="407836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  XXX </a:t>
            </a:r>
            <a:r>
              <a:rPr lang="en-US" sz="6600" dirty="0" smtClean="0">
                <a:solidFill>
                  <a:srgbClr val="0070C0"/>
                </a:solidFill>
              </a:rPr>
              <a:t>&amp;</a:t>
            </a:r>
            <a:r>
              <a:rPr lang="en-US" sz="6600" dirty="0" smtClean="0"/>
              <a:t> YYY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97504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solidFill>
                  <a:srgbClr val="0070C0"/>
                </a:solidFill>
              </a:rPr>
              <a:t>External Campaign Theme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219200"/>
            <a:ext cx="84582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Same – emphasize to customers and other stakeholders what will not change, whether they interact with </a:t>
            </a:r>
            <a:r>
              <a:rPr lang="en-US" sz="4000" dirty="0" smtClean="0"/>
              <a:t>Company X </a:t>
            </a:r>
            <a:r>
              <a:rPr lang="en-US" sz="4000" dirty="0" smtClean="0"/>
              <a:t>as a commodity or a solutions brand, such as quality and responsiveness to customer needs</a:t>
            </a:r>
          </a:p>
          <a:p>
            <a:r>
              <a:rPr lang="en-US" sz="4000" dirty="0" smtClean="0"/>
              <a:t>Different – emphasize what differentiates </a:t>
            </a:r>
            <a:r>
              <a:rPr lang="en-US" sz="4000" dirty="0" smtClean="0"/>
              <a:t>Company X’s </a:t>
            </a:r>
            <a:r>
              <a:rPr lang="en-US" sz="4000" dirty="0" smtClean="0"/>
              <a:t>value-added </a:t>
            </a:r>
            <a:r>
              <a:rPr lang="en-US" sz="4000" dirty="0" smtClean="0"/>
              <a:t>products </a:t>
            </a:r>
            <a:r>
              <a:rPr lang="en-US" sz="4000" dirty="0" smtClean="0"/>
              <a:t>and </a:t>
            </a:r>
            <a:r>
              <a:rPr lang="en-US" sz="4000" dirty="0" smtClean="0"/>
              <a:t>services </a:t>
            </a:r>
            <a:r>
              <a:rPr lang="en-US" sz="4000" dirty="0" smtClean="0"/>
              <a:t>from the past and from others, such as </a:t>
            </a:r>
            <a:r>
              <a:rPr lang="en-US" sz="4000" dirty="0" smtClean="0"/>
              <a:t>innovative offerings</a:t>
            </a:r>
            <a:endParaRPr lang="en-US" sz="4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3B13-1C98-4C07-A8EC-D5306E77C83E}" type="slidenum">
              <a:rPr lang="en-US" smtClean="0"/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Thought Leader Zone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84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solidFill>
                  <a:srgbClr val="0070C0"/>
                </a:solidFill>
              </a:rPr>
              <a:t>Sample External Campaign Tactics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219200"/>
            <a:ext cx="85852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 smtClean="0"/>
              <a:t>Conduct a sales training meeting to ensure that marketing and sales force employees are fully briefed internally so that they have a clear idea of what’s is/isn’t changing and can convey that message externally</a:t>
            </a:r>
          </a:p>
          <a:p>
            <a:r>
              <a:rPr lang="en-US" sz="4000" dirty="0" smtClean="0"/>
              <a:t>Look for opportunities to involve “not </a:t>
            </a:r>
            <a:r>
              <a:rPr lang="en-US" sz="4000" dirty="0"/>
              <a:t>the usual suspects</a:t>
            </a:r>
            <a:r>
              <a:rPr lang="en-US" sz="4000" dirty="0" smtClean="0"/>
              <a:t>” in reaching out to their counterparts in the customers’ organization, such as </a:t>
            </a:r>
            <a:r>
              <a:rPr lang="en-US" sz="4000" dirty="0" smtClean="0"/>
              <a:t>Company X's </a:t>
            </a:r>
            <a:r>
              <a:rPr lang="en-US" sz="4000" dirty="0" smtClean="0"/>
              <a:t>HR head meeting with Customer X’s HR leader or </a:t>
            </a:r>
            <a:r>
              <a:rPr lang="en-US" sz="4000" dirty="0" smtClean="0"/>
              <a:t>Company X's </a:t>
            </a:r>
            <a:r>
              <a:rPr lang="en-US" sz="4000" dirty="0" smtClean="0"/>
              <a:t>communications team members having a lunch meeting with Customer Y’s communications team to zipper better with the customers </a:t>
            </a:r>
            <a:endParaRPr lang="en-US" sz="4000" dirty="0"/>
          </a:p>
          <a:p>
            <a:endParaRPr lang="en-US" sz="4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3B13-1C98-4C07-A8EC-D5306E77C83E}" type="slidenum">
              <a:rPr lang="en-US" smtClean="0"/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Thought Leader Zone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56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solidFill>
                  <a:srgbClr val="0070C0"/>
                </a:solidFill>
              </a:rPr>
              <a:t>Internal Campaign Theme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219200"/>
            <a:ext cx="8458200" cy="4953000"/>
          </a:xfrm>
        </p:spPr>
        <p:txBody>
          <a:bodyPr>
            <a:normAutofit fontScale="85000" lnSpcReduction="10000"/>
          </a:bodyPr>
          <a:lstStyle/>
          <a:p>
            <a:r>
              <a:rPr lang="en-US" sz="4000" dirty="0" smtClean="0"/>
              <a:t>Same – emphasize to employees what will not change to reassure them that the rug isn’t being pulled out from under them</a:t>
            </a:r>
          </a:p>
          <a:p>
            <a:r>
              <a:rPr lang="en-US" sz="4000" dirty="0" smtClean="0"/>
              <a:t>Different – emphasize what changes will affect them, how and when</a:t>
            </a:r>
          </a:p>
          <a:p>
            <a:r>
              <a:rPr lang="en-US" sz="4000" dirty="0" smtClean="0"/>
              <a:t>Use humor if possible to drive home the “Same </a:t>
            </a:r>
            <a:r>
              <a:rPr lang="en-US" sz="4000" dirty="0" smtClean="0">
                <a:solidFill>
                  <a:srgbClr val="0070C0"/>
                </a:solidFill>
              </a:rPr>
              <a:t>&amp;</a:t>
            </a:r>
            <a:r>
              <a:rPr lang="en-US" sz="4000" dirty="0" smtClean="0"/>
              <a:t> Different” message, such as a </a:t>
            </a:r>
            <a:r>
              <a:rPr lang="en-US" sz="4000" dirty="0"/>
              <a:t>contest </a:t>
            </a:r>
            <a:r>
              <a:rPr lang="en-US" sz="4000" dirty="0" smtClean="0"/>
              <a:t>on the intranet with employee photos to see who is least- or </a:t>
            </a:r>
            <a:r>
              <a:rPr lang="en-US" sz="4000" dirty="0"/>
              <a:t>most-changed</a:t>
            </a:r>
          </a:p>
          <a:p>
            <a:endParaRPr lang="en-US" sz="4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3B13-1C98-4C07-A8EC-D5306E77C83E}" type="slidenum">
              <a:rPr lang="en-US" smtClean="0"/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Thought Leader Zone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1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-13855" y="0"/>
            <a:ext cx="9144000" cy="1417638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solidFill>
                  <a:srgbClr val="0070C0"/>
                </a:solidFill>
              </a:rPr>
              <a:t>Sample Internal Campaign Tactics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219200"/>
            <a:ext cx="86614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 smtClean="0"/>
              <a:t>Launch a </a:t>
            </a:r>
            <a:r>
              <a:rPr lang="en-US" sz="4000" dirty="0" smtClean="0"/>
              <a:t>Take 10 and a Take 2 program</a:t>
            </a:r>
          </a:p>
          <a:p>
            <a:pPr lvl="1">
              <a:buFont typeface="Wingdings" pitchFamily="2" charset="2"/>
              <a:buChar char="§"/>
            </a:pPr>
            <a:r>
              <a:rPr lang="en-US" sz="3600" dirty="0" smtClean="0"/>
              <a:t>Take 10 – ask each employee to have a coffee and spend 10 minutes reading the information about the changes on the intranet, portal, etc.</a:t>
            </a:r>
          </a:p>
          <a:p>
            <a:pPr lvl="1">
              <a:buFont typeface="Wingdings" pitchFamily="2" charset="2"/>
              <a:buChar char="§"/>
            </a:pPr>
            <a:r>
              <a:rPr lang="en-US" sz="3600" dirty="0" smtClean="0"/>
              <a:t>Take 2 – ask a select group of influential employees to invite 2 people to an </a:t>
            </a:r>
            <a:r>
              <a:rPr lang="en-US" sz="3600" dirty="0" err="1" smtClean="0"/>
              <a:t>apero</a:t>
            </a:r>
            <a:r>
              <a:rPr lang="en-US" sz="3600" dirty="0" smtClean="0"/>
              <a:t>/coffee with the stipulation that each invitee must then take 2 more people for coffee and so on</a:t>
            </a:r>
          </a:p>
          <a:p>
            <a:r>
              <a:rPr lang="en-US" sz="4000" dirty="0" smtClean="0"/>
              <a:t>Hang Same </a:t>
            </a:r>
            <a:r>
              <a:rPr lang="en-US" sz="4000" dirty="0" smtClean="0">
                <a:solidFill>
                  <a:srgbClr val="0070C0"/>
                </a:solidFill>
              </a:rPr>
              <a:t>&amp;</a:t>
            </a:r>
            <a:r>
              <a:rPr lang="en-US" sz="4000" dirty="0" smtClean="0"/>
              <a:t> Different posters with strong visuals (like the HSBC campaign where they show, for example, a couple camping on two side-by-side posters, one of which says “exciting” and the other “boring”)</a:t>
            </a:r>
            <a:endParaRPr lang="en-US" sz="4000" dirty="0"/>
          </a:p>
          <a:p>
            <a:endParaRPr lang="en-US" sz="4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3B13-1C98-4C07-A8EC-D5306E77C83E}" type="slidenum">
              <a:rPr lang="en-US" smtClean="0"/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Thought Leader Zone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97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1" y="1628800"/>
            <a:ext cx="6480645" cy="1181862"/>
          </a:xfrm>
        </p:spPr>
        <p:txBody>
          <a:bodyPr/>
          <a:lstStyle/>
          <a:p>
            <a:r>
              <a:rPr lang="en-GB" b="1" dirty="0" smtClean="0">
                <a:latin typeface="+mj-lt"/>
              </a:rPr>
              <a:t>Some Sample Tools</a:t>
            </a:r>
            <a:endParaRPr lang="en-GB" b="1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9F59B9-8094-4618-B073-21DD649DF751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lassification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Background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lassification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R - BlueSkyCrepuscule">
    <a:dk1>
      <a:srgbClr val="283E36"/>
    </a:dk1>
    <a:lt1>
      <a:sysClr val="window" lastClr="FFFFFF"/>
    </a:lt1>
    <a:dk2>
      <a:srgbClr val="0F4DBC"/>
    </a:dk2>
    <a:lt2>
      <a:srgbClr val="0493D9"/>
    </a:lt2>
    <a:accent1>
      <a:srgbClr val="627D77"/>
    </a:accent1>
    <a:accent2>
      <a:srgbClr val="A1B1AD"/>
    </a:accent2>
    <a:accent3>
      <a:srgbClr val="0F4DBC"/>
    </a:accent3>
    <a:accent4>
      <a:srgbClr val="6F94D7"/>
    </a:accent4>
    <a:accent5>
      <a:srgbClr val="00A9E0"/>
    </a:accent5>
    <a:accent6>
      <a:srgbClr val="66CBEC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SR - BlueSkyCrepuscule">
    <a:dk1>
      <a:srgbClr val="283E36"/>
    </a:dk1>
    <a:lt1>
      <a:sysClr val="window" lastClr="FFFFFF"/>
    </a:lt1>
    <a:dk2>
      <a:srgbClr val="0F4DBC"/>
    </a:dk2>
    <a:lt2>
      <a:srgbClr val="0493D9"/>
    </a:lt2>
    <a:accent1>
      <a:srgbClr val="627D77"/>
    </a:accent1>
    <a:accent2>
      <a:srgbClr val="A1B1AD"/>
    </a:accent2>
    <a:accent3>
      <a:srgbClr val="0F4DBC"/>
    </a:accent3>
    <a:accent4>
      <a:srgbClr val="6F94D7"/>
    </a:accent4>
    <a:accent5>
      <a:srgbClr val="00A9E0"/>
    </a:accent5>
    <a:accent6>
      <a:srgbClr val="66CBEC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605</Words>
  <Application>Microsoft Office PowerPoint</Application>
  <PresentationFormat>On-screen Show (4:3)</PresentationFormat>
  <Paragraphs>65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Company X  Communications Plan</vt:lpstr>
      <vt:lpstr>Campaign Ideas</vt:lpstr>
      <vt:lpstr>Campaign Theme</vt:lpstr>
      <vt:lpstr>Campaign Theme</vt:lpstr>
      <vt:lpstr>External Campaign Theme</vt:lpstr>
      <vt:lpstr>Sample External Campaign Tactics</vt:lpstr>
      <vt:lpstr>Internal Campaign Theme</vt:lpstr>
      <vt:lpstr>Sample Internal Campaign Tactics</vt:lpstr>
      <vt:lpstr>Some Sample Tools</vt:lpstr>
      <vt:lpstr>Sample Message Triangle  for Company X</vt:lpstr>
      <vt:lpstr>Sample Communications Plan for Company X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Constance S. Ward</dc:creator>
  <cp:lastModifiedBy>Constance S. Ward</cp:lastModifiedBy>
  <cp:revision>50</cp:revision>
  <dcterms:created xsi:type="dcterms:W3CDTF">2012-04-28T07:05:29Z</dcterms:created>
  <dcterms:modified xsi:type="dcterms:W3CDTF">2013-11-21T18:27:43Z</dcterms:modified>
</cp:coreProperties>
</file>